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5" r:id="rId4"/>
    <p:sldId id="270" r:id="rId5"/>
    <p:sldId id="271" r:id="rId6"/>
    <p:sldId id="259" r:id="rId7"/>
    <p:sldId id="260" r:id="rId8"/>
    <p:sldId id="261" r:id="rId9"/>
    <p:sldId id="269" r:id="rId10"/>
    <p:sldId id="272" r:id="rId11"/>
    <p:sldId id="262" r:id="rId12"/>
    <p:sldId id="263" r:id="rId13"/>
    <p:sldId id="264" r:id="rId14"/>
    <p:sldId id="276" r:id="rId15"/>
    <p:sldId id="266" r:id="rId16"/>
    <p:sldId id="267" r:id="rId17"/>
    <p:sldId id="273" r:id="rId18"/>
    <p:sldId id="275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B68F8-21B4-4B34-80C5-14D8D6E67E5F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D7B1F-7FD6-4F43-BD7E-30CB73EE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2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recover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metric</a:t>
            </a:r>
            <a:r>
              <a:rPr lang="nl-NL" dirty="0"/>
              <a:t> tensor if we take a(t)=1 (steady state </a:t>
            </a:r>
            <a:r>
              <a:rPr lang="nl-NL" dirty="0" err="1"/>
              <a:t>cosmology</a:t>
            </a:r>
            <a:r>
              <a:rPr lang="nl-NL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D7B1F-7FD6-4F43-BD7E-30CB73EEFAC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3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CA00E-5BD1-6592-17A1-5A2118FE8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82E003E-B48B-AFDA-D676-131FB21BE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F46DCF-4C16-2D31-D8CB-B87551E23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F7E3EE-1CFE-BBF3-D276-DD573A95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47ADC0-5D54-EC07-511E-43B47462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232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C4E4F-84F9-67A5-2E83-A0174D65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6707DB-D8DA-25AF-BBAB-8FCCF5F5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016C0D-DA7D-0B07-C223-EA7BD982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7814B7-4B43-E261-F91B-45808FE6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A1E6DC-2A98-B2A4-77C6-BF42E11B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979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2C90912-A2C3-8337-E749-65D7EAEEF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7850A1-7F38-20C7-47BE-54EA19FB2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952FE7-EEC9-AC4A-24AC-27EFFF9A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D563E6-86A4-04E7-1C08-B7C8AD0F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06050A-D4B6-4543-B48A-8FF778F0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54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C8DEF-4C33-1450-1BD0-D982BD25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AE439-2591-185D-9F8B-4BFC3B17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10A6D4-3D0E-F545-5BC9-B60BC007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43F5B39-6C4D-BF92-08B1-37D913B8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076F84-F7D6-8A17-1B79-8847246E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99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B334C-C9BA-95F0-5ED4-0EB6D028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69F5D7-FBE8-7889-46F5-1EF1039C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25177A-00DE-1267-C537-FD4DE276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6000C3-FACA-4307-1343-CE01B0F2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F8A687-5604-B0E0-D89A-91B579D8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98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9EAB-4302-AAC8-D889-8355EA7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786430-E992-0423-5469-183FD73EA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FCC7B71-ECF8-29AE-7ADB-567C1A987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6B2964-62FC-5C3C-F83E-9EFC83EA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10FA3D4-2AEA-3769-1272-4C0A7B23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0E2C25-B378-5DBD-6DB6-47656763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0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495D-200B-E8D6-529A-8C4E04F7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BC5261-D096-49D7-75C4-BA5930C2B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3EFE70B-F194-D332-929B-D426C84D9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11271D4-CDE0-55EF-362D-B8EF54C72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068683-819F-C0CB-6CD9-1EB256FD0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E62959A-738D-102B-58DF-D5DCA2E1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2E30E7-2F18-A370-2B40-5983B71A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69DB0D9-1EED-55CE-6140-3F9CC36C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2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FBF41-EB15-D0B6-3F1E-0AFFE9E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C48085F-D7B3-FA99-B1B9-2853C12A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D7E2038-AE59-6180-D113-4E07E067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81238E5-655E-5714-F9E5-DD39C18B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34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FD4C154-1AC5-6977-87C0-12C81690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D1E4BE6-C5E6-1AA4-A0C1-F6BCBD4A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AE46BD-52AF-64DF-8208-30BEA9DC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30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EFCD4-B485-5142-3782-DB8D19D9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16E0DB-FA5E-3F11-4AC9-226EF7D2D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67D4CC-AF5B-70CC-ACD9-12A9DB049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86DD83B-5A64-9481-258D-F9C3B83B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D6FAEC2-FCEA-7F33-8AB5-5EF1B5E7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4FDECE-A12A-DC66-F6A1-D1F106FF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27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333A8-45B7-4197-A34D-9A8BF58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B3A74DD-2575-E50E-444B-36DD1DF4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08AD14-F20E-9DE0-E3D1-0FACDB79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43C31F-9D0C-9BA3-ECDA-8FE54FEB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8DF86F-1E22-13C5-C739-37672DF3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C86D69-2C35-5A7D-FD78-78BD5DED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51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A39AAD4-7585-8C77-CD1A-D5ED0F95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0D7B137-75BF-8496-0A03-E21F8E87E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9B8B411-32F7-2EB7-B8BB-949BC3697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3D59-8FB6-4010-92ED-87FD13766989}" type="datetimeFigureOut">
              <a:rPr lang="nl-NL" smtClean="0"/>
              <a:t>10-6-2024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D5471B-D6A4-25C4-E703-1C39EC8B0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7746D6-A05E-0FA0-334A-E822C6587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9BCC8-54D6-4EB8-BC8C-A20AEBCE3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14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F32E-E27A-9C40-791D-28C549D99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feedback influences galaxy redshift-space distortions </a:t>
            </a:r>
            <a:r>
              <a:rPr lang="nl-NL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7ECE05F-BF38-5993-4720-86E2EFAF3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Jim van Veenhuyzen, 11-6-2024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Supervisor: Dr. Marcel van Daalen</a:t>
            </a:r>
          </a:p>
        </p:txBody>
      </p:sp>
    </p:spTree>
    <p:extLst>
      <p:ext uri="{BB962C8B-B14F-4D97-AF65-F5344CB8AC3E}">
        <p14:creationId xmlns:p14="http://schemas.microsoft.com/office/powerpoint/2010/main" val="2814079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A3B74-7DC5-547A-0E98-B6659C7B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6" y="-46539"/>
            <a:ext cx="7218784" cy="360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B7900-EED5-AA83-80D9-1D56B196C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38" y="3562853"/>
            <a:ext cx="7135162" cy="3332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3C33B-9ECD-FEF0-8456-6A962C77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</a:t>
            </a:r>
            <a:r>
              <a:rPr lang="nl-NL" b="1" dirty="0" err="1"/>
              <a:t>Weights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08AB4-9266-C431-C5B3-8A4CC94CD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13106" cy="4556514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Noise </a:t>
                </a:r>
                <a:r>
                  <a:rPr lang="nl-NL" dirty="0" err="1"/>
                  <a:t>decreases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due</a:t>
                </a:r>
                <a:r>
                  <a:rPr lang="nl-NL" dirty="0"/>
                  <a:t> more modes </a:t>
                </a:r>
                <a:r>
                  <a:rPr lang="nl-NL" dirty="0" err="1"/>
                  <a:t>contributing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signal</a:t>
                </a:r>
                <a:endParaRPr lang="nl-NL" dirty="0"/>
              </a:p>
              <a:p>
                <a:r>
                  <a:rPr lang="nl-NL" dirty="0" err="1"/>
                  <a:t>Noise</a:t>
                </a:r>
                <a:r>
                  <a:rPr lang="nl-NL" dirty="0"/>
                  <a:t> </a:t>
                </a:r>
                <a:r>
                  <a:rPr lang="nl-NL" dirty="0" err="1"/>
                  <a:t>increases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en-GB" dirty="0"/>
                  <a:t> because we measure smaller scales</a:t>
                </a:r>
              </a:p>
              <a:p>
                <a:pPr lvl="1"/>
                <a:r>
                  <a:rPr lang="en-GB" dirty="0"/>
                  <a:t>Prone to fluctuations</a:t>
                </a:r>
              </a:p>
              <a:p>
                <a:r>
                  <a:rPr lang="en-GB" dirty="0"/>
                  <a:t>Approach: weights for the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</a:t>
                </a:r>
                <a:r>
                  <a:rPr lang="en-GB" b="1" dirty="0"/>
                  <a:t>3x3 grid </a:t>
                </a:r>
                <a:r>
                  <a:rPr lang="en-GB" dirty="0"/>
                  <a:t>surrounding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l-NL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Smooth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nl-NL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nl-NL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out (mean) in </a:t>
                </a:r>
                <a:r>
                  <a:rPr lang="en-GB" dirty="0">
                    <a:solidFill>
                      <a:schemeClr val="accent4"/>
                    </a:solidFill>
                  </a:rPr>
                  <a:t>5x5 grid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Take the inverse for the weights!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08AB4-9266-C431-C5B3-8A4CC94CD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13106" cy="4556514"/>
              </a:xfrm>
              <a:blipFill>
                <a:blip r:embed="rId4"/>
                <a:stretch>
                  <a:fillRect l="-1796" t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90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2A5057-1EFA-7492-5C62-DD930E6A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50" y="1608779"/>
            <a:ext cx="7452049" cy="373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404E1-8AF8-3B3E-0822-3496E5F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Redshift-Space </a:t>
            </a:r>
            <a:r>
              <a:rPr lang="nl-NL" b="1" dirty="0" err="1"/>
              <a:t>Distortion</a:t>
            </a:r>
            <a:r>
              <a:rPr lang="nl-NL" b="1" dirty="0"/>
              <a:t> model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D349C-44EC-2B9C-CC6B-C98A67ACB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98502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We fit a model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our</a:t>
                </a:r>
                <a:r>
                  <a:rPr lang="nl-NL" dirty="0"/>
                  <a:t> </a:t>
                </a:r>
                <a:r>
                  <a:rPr lang="nl-NL" dirty="0" err="1"/>
                  <a:t>resulting</a:t>
                </a:r>
                <a:r>
                  <a:rPr lang="nl-NL" dirty="0"/>
                  <a:t> </a:t>
                </a:r>
                <a:r>
                  <a:rPr lang="nl-NL" dirty="0" err="1"/>
                  <a:t>grid</a:t>
                </a:r>
                <a:endParaRPr lang="nl-NL" dirty="0"/>
              </a:p>
              <a:p>
                <a:pPr lvl="1"/>
                <a:r>
                  <a:rPr lang="nl-NL" dirty="0" err="1"/>
                  <a:t>Literature</a:t>
                </a:r>
                <a:r>
                  <a:rPr lang="nl-NL" dirty="0"/>
                  <a:t> </a:t>
                </a:r>
                <a:r>
                  <a:rPr lang="nl-NL" dirty="0" err="1"/>
                  <a:t>uses</a:t>
                </a:r>
                <a:r>
                  <a:rPr lang="nl-NL" dirty="0"/>
                  <a:t> </a:t>
                </a:r>
                <a:r>
                  <a:rPr lang="nl-NL" dirty="0" err="1"/>
                  <a:t>Gaussian</a:t>
                </a:r>
                <a:r>
                  <a:rPr lang="nl-NL" dirty="0"/>
                  <a:t> or </a:t>
                </a:r>
                <a:r>
                  <a:rPr lang="nl-NL" dirty="0" err="1"/>
                  <a:t>Lorentzian</a:t>
                </a:r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r>
                  <a:rPr lang="el-GR" dirty="0"/>
                  <a:t>β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0.545</m:t>
                            </m:r>
                          </m:sup>
                        </m:sSup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nl-NL" b="0" dirty="0">
                  <a:ea typeface="Cambria Math" panose="02040503050406030204" pitchFamily="18" charset="0"/>
                </a:endParaRPr>
              </a:p>
              <a:p>
                <a:r>
                  <a:rPr lang="nl-NL" dirty="0"/>
                  <a:t>Bias b: </a:t>
                </a:r>
                <a:r>
                  <a:rPr lang="nl-NL" dirty="0" err="1"/>
                  <a:t>galaxies</a:t>
                </a:r>
                <a:r>
                  <a:rPr lang="nl-NL" dirty="0"/>
                  <a:t> are </a:t>
                </a:r>
                <a:r>
                  <a:rPr lang="nl-NL" dirty="0" err="1"/>
                  <a:t>biased</a:t>
                </a:r>
                <a:r>
                  <a:rPr lang="nl-NL" dirty="0"/>
                  <a:t> tracers of </a:t>
                </a:r>
                <a:r>
                  <a:rPr lang="nl-NL" dirty="0" err="1"/>
                  <a:t>the</a:t>
                </a:r>
                <a:r>
                  <a:rPr lang="nl-NL" dirty="0"/>
                  <a:t> matter </a:t>
                </a:r>
                <a:r>
                  <a:rPr lang="nl-NL" dirty="0" err="1"/>
                  <a:t>distribution</a:t>
                </a:r>
                <a:r>
                  <a:rPr lang="nl-NL" dirty="0"/>
                  <a:t> (at large </a:t>
                </a:r>
                <a:r>
                  <a:rPr lang="nl-NL" dirty="0" err="1"/>
                  <a:t>scale</a:t>
                </a:r>
                <a:r>
                  <a:rPr lang="nl-NL" dirty="0"/>
                  <a:t>)</a:t>
                </a:r>
              </a:p>
              <a:p>
                <a:r>
                  <a:rPr lang="nl-NL" dirty="0"/>
                  <a:t>RMSE </a:t>
                </a:r>
                <a:r>
                  <a:rPr lang="nl-NL" dirty="0" err="1"/>
                  <a:t>minimization</a:t>
                </a:r>
                <a:r>
                  <a:rPr lang="nl-NL" dirty="0"/>
                  <a:t> (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)</a:t>
                </a:r>
              </a:p>
              <a:p>
                <a:endParaRPr lang="nl-NL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D349C-44EC-2B9C-CC6B-C98A67ACB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98502" cy="4351338"/>
              </a:xfrm>
              <a:blipFill>
                <a:blip r:embed="rId3"/>
                <a:stretch>
                  <a:fillRect l="-1861" t="-2241" r="-1965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6979EEA-8509-34BC-D687-4864AEF24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38" y="2675179"/>
            <a:ext cx="4361715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5AE6C-4F49-0988-414A-DA1B371D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46" y="1103342"/>
            <a:ext cx="6201754" cy="4651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E7739-F862-FE3B-4215-9F6CD9D5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different </a:t>
            </a:r>
            <a:r>
              <a:rPr lang="nl-NL" b="1" dirty="0" err="1"/>
              <a:t>simulations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C7F3-F027-462D-CCBA-8D21F19B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890" cy="4351338"/>
          </a:xfrm>
        </p:spPr>
        <p:txBody>
          <a:bodyPr>
            <a:normAutofit/>
          </a:bodyPr>
          <a:lstStyle/>
          <a:p>
            <a:r>
              <a:rPr lang="nl-NL" dirty="0"/>
              <a:t>Mass bins</a:t>
            </a:r>
          </a:p>
          <a:p>
            <a:pPr lvl="1"/>
            <a:r>
              <a:rPr lang="nl-NL" dirty="0"/>
              <a:t>Low </a:t>
            </a:r>
          </a:p>
          <a:p>
            <a:pPr lvl="1"/>
            <a:r>
              <a:rPr lang="nl-NL" dirty="0" err="1"/>
              <a:t>Mid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High </a:t>
            </a:r>
          </a:p>
          <a:p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redshifts</a:t>
            </a:r>
            <a:endParaRPr lang="nl-NL" dirty="0"/>
          </a:p>
          <a:p>
            <a:pPr lvl="1"/>
            <a:r>
              <a:rPr lang="nl-NL" dirty="0" err="1"/>
              <a:t>z</a:t>
            </a:r>
            <a:r>
              <a:rPr lang="nl-NL" dirty="0"/>
              <a:t>=0.5,1.0,2.0 (,0.8,1.5)</a:t>
            </a:r>
          </a:p>
          <a:p>
            <a:r>
              <a:rPr lang="nl-NL" dirty="0" err="1"/>
              <a:t>Vary</a:t>
            </a:r>
            <a:r>
              <a:rPr lang="nl-NL" dirty="0"/>
              <a:t> AGN feedback </a:t>
            </a:r>
            <a:r>
              <a:rPr lang="nl-NL" dirty="0" err="1"/>
              <a:t>strength</a:t>
            </a:r>
            <a:r>
              <a:rPr lang="nl-NL" dirty="0"/>
              <a:t> in </a:t>
            </a:r>
            <a:r>
              <a:rPr lang="nl-NL" dirty="0" err="1"/>
              <a:t>combination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mass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32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78AE9-9759-07C4-111B-FBA25214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5052"/>
            <a:ext cx="6085892" cy="304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D9A1F-D3D3-3417-65D5-A9CEEEE94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" y="3551707"/>
            <a:ext cx="5984032" cy="31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07E6D-6033-2822-0A08-FA9286DE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/</a:t>
            </a:r>
            <a:r>
              <a:rPr lang="nl-NL" b="1" dirty="0" err="1"/>
              <a:t>Discussion</a:t>
            </a:r>
            <a:r>
              <a:rPr lang="nl-NL" b="1" dirty="0"/>
              <a:t>: </a:t>
            </a:r>
            <a:r>
              <a:rPr lang="nl-NL" b="1" dirty="0" err="1"/>
              <a:t>Weight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290DC-76B9-C560-D4A5-AD5AEA652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83902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Divided spectrum </a:t>
                </a:r>
                <a:r>
                  <a:rPr lang="nl-NL" dirty="0" err="1"/>
                  <a:t>follows</a:t>
                </a:r>
                <a:r>
                  <a:rPr lang="nl-NL" dirty="0"/>
                  <a:t> a </a:t>
                </a:r>
                <a:r>
                  <a:rPr lang="nl-NL" dirty="0" err="1"/>
                  <a:t>steep</a:t>
                </a:r>
                <a:r>
                  <a:rPr lang="nl-NL" dirty="0"/>
                  <a:t> drop-off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higher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endParaRPr lang="nl-NL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nl-NL" dirty="0" err="1"/>
                  <a:t>Nicely</a:t>
                </a:r>
                <a:r>
                  <a:rPr lang="nl-NL" dirty="0"/>
                  <a:t> </a:t>
                </a:r>
                <a:r>
                  <a:rPr lang="nl-NL" dirty="0" err="1"/>
                  <a:t>gives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expected</a:t>
                </a:r>
                <a:r>
                  <a:rPr lang="nl-NL" dirty="0"/>
                  <a:t> </a:t>
                </a:r>
                <a:r>
                  <a:rPr lang="nl-NL" dirty="0" err="1"/>
                  <a:t>increase</a:t>
                </a:r>
                <a:r>
                  <a:rPr lang="nl-NL" dirty="0"/>
                  <a:t> in </a:t>
                </a:r>
                <a:r>
                  <a:rPr lang="nl-NL" dirty="0" err="1"/>
                  <a:t>noise</a:t>
                </a:r>
                <a:r>
                  <a:rPr lang="nl-NL" dirty="0"/>
                  <a:t> as </a:t>
                </a:r>
                <a:r>
                  <a:rPr lang="nl-NL" dirty="0" err="1"/>
                  <a:t>function</a:t>
                </a:r>
                <a:r>
                  <a:rPr lang="nl-NL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RSD spectrum assigns more ‘linear’ drop-off with total k</a:t>
                </a:r>
              </a:p>
              <a:p>
                <a:pPr lvl="1"/>
                <a:r>
                  <a:rPr lang="en-GB" dirty="0"/>
                  <a:t>biases smaller scales, improves accuracy of fitting the Kaiser effect more 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290DC-76B9-C560-D4A5-AD5AEA652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83902"/>
              </a:xfrm>
              <a:blipFill>
                <a:blip r:embed="rId4"/>
                <a:stretch>
                  <a:fillRect l="-1043" t="-4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8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8B163-BEC1-9E7C-3EA2-00C14213F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55" y="0"/>
            <a:ext cx="5896945" cy="2882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448913-7556-B189-BA6B-C1D025DE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20" y="3446949"/>
            <a:ext cx="5934696" cy="2967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E436-50C4-D349-F92A-43653691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" y="3429001"/>
            <a:ext cx="5952644" cy="2976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1C94F-C132-9F30-243D-CE96516F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3694" cy="1325563"/>
          </a:xfrm>
        </p:spPr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/</a:t>
            </a:r>
            <a:r>
              <a:rPr lang="nl-NL" b="1" dirty="0" err="1"/>
              <a:t>Discussion</a:t>
            </a:r>
            <a:r>
              <a:rPr lang="nl-NL" b="1" dirty="0"/>
              <a:t>: Model </a:t>
            </a:r>
            <a:r>
              <a:rPr lang="nl-NL" b="1" dirty="0" err="1"/>
              <a:t>comparison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39D3-B64A-C218-D1F2-54C7047D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8747" cy="1477412"/>
          </a:xfrm>
        </p:spPr>
        <p:txBody>
          <a:bodyPr/>
          <a:lstStyle/>
          <a:p>
            <a:r>
              <a:rPr lang="en-GB" dirty="0"/>
              <a:t>Adding weights has a small effect on the model grid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43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991B85-6CD5-9DD3-A60F-0BE6EC560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90" y="121297"/>
            <a:ext cx="5207610" cy="2610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F9675-4C1F-B679-C8D9-DBB36881C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74676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A61DC-3E72-4044-B83A-254768B5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35416" cy="1325563"/>
          </a:xfrm>
        </p:spPr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/</a:t>
            </a:r>
            <a:r>
              <a:rPr lang="nl-NL" b="1" dirty="0" err="1"/>
              <a:t>Discussion</a:t>
            </a:r>
            <a:r>
              <a:rPr lang="nl-NL" b="1" dirty="0"/>
              <a:t>: Best model of </a:t>
            </a:r>
            <a:r>
              <a:rPr lang="nl-NL" b="1" dirty="0" err="1"/>
              <a:t>divided</a:t>
            </a:r>
            <a:r>
              <a:rPr lang="nl-NL" b="1" dirty="0"/>
              <a:t> </a:t>
            </a:r>
            <a:r>
              <a:rPr lang="nl-NL" b="1" dirty="0" err="1"/>
              <a:t>grid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345D5-837E-CC21-B558-F0CC71C9C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161385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However, for the fit-parameters adding weights has little (positive) effect…</a:t>
                </a:r>
              </a:p>
              <a:p>
                <a:pPr lvl="1"/>
                <a:r>
                  <a:rPr lang="nl-NL" dirty="0"/>
                  <a:t>No </a:t>
                </a:r>
                <a:r>
                  <a:rPr lang="nl-NL" dirty="0" err="1"/>
                  <a:t>weights</a:t>
                </a:r>
                <a:r>
                  <a:rPr lang="nl-NL" dirty="0"/>
                  <a:t> &amp; RSD: </a:t>
                </a:r>
                <a:r>
                  <a:rPr lang="nl-NL" dirty="0" err="1"/>
                  <a:t>identical</a:t>
                </a:r>
                <a:endParaRPr lang="nl-NL" dirty="0"/>
              </a:p>
              <a:p>
                <a:pPr lvl="1"/>
                <a:r>
                  <a:rPr lang="nl-NL" dirty="0" err="1"/>
                  <a:t>Divided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: </a:t>
                </a:r>
                <a:r>
                  <a:rPr lang="nl-NL" dirty="0" err="1"/>
                  <a:t>slight</a:t>
                </a:r>
                <a:r>
                  <a:rPr lang="nl-NL" dirty="0"/>
                  <a:t> </a:t>
                </a:r>
                <a:r>
                  <a:rPr lang="nl-NL" dirty="0" err="1"/>
                  <a:t>improvement</a:t>
                </a:r>
                <a:r>
                  <a:rPr lang="nl-NL" dirty="0"/>
                  <a:t>!</a:t>
                </a:r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1/0.545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≈0.213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Too low!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GB" dirty="0"/>
                  <a:t>0.3)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1.250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Mpc</a:t>
                </a:r>
                <a:r>
                  <a:rPr lang="en-GB" dirty="0"/>
                  <a:t>/h</a:t>
                </a:r>
              </a:p>
              <a:p>
                <a:pPr lvl="1"/>
                <a:r>
                  <a:rPr lang="en-GB" dirty="0"/>
                  <a:t>Data: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Mpc</a:t>
                </a:r>
                <a:r>
                  <a:rPr lang="en-GB" dirty="0"/>
                  <a:t>/h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345D5-837E-CC21-B558-F0CC71C9C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161385" cy="4351338"/>
              </a:xfrm>
              <a:blipFill>
                <a:blip r:embed="rId4"/>
                <a:stretch>
                  <a:fillRect l="-2007" t="-2241" r="-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8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167D6-662E-DF0F-F373-6345BF44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4276"/>
            <a:ext cx="6877050" cy="343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E1D73-7B98-9381-5994-807652EE6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88" y="3284646"/>
            <a:ext cx="6435012" cy="350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97486E-F6E7-220E-9CDC-CE4F4EED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/</a:t>
            </a:r>
            <a:r>
              <a:rPr lang="nl-NL" b="1" dirty="0" err="1"/>
              <a:t>Discussion</a:t>
            </a:r>
            <a:r>
              <a:rPr lang="nl-NL" b="1" dirty="0"/>
              <a:t>: Different </a:t>
            </a:r>
            <a:r>
              <a:rPr lang="nl-NL" b="1" dirty="0" err="1"/>
              <a:t>mass</a:t>
            </a:r>
            <a:r>
              <a:rPr lang="nl-NL" b="1" dirty="0"/>
              <a:t> bins</a:t>
            </a:r>
            <a:endParaRPr lang="en-GB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D95EE4-8736-4D89-98EB-CA002443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6702" y="2454309"/>
            <a:ext cx="5157787" cy="823912"/>
          </a:xfrm>
        </p:spPr>
        <p:txBody>
          <a:bodyPr/>
          <a:lstStyle/>
          <a:p>
            <a:r>
              <a:rPr lang="nl-NL" b="0" dirty="0" err="1"/>
              <a:t>Various</a:t>
            </a:r>
            <a:r>
              <a:rPr lang="nl-NL" b="0" dirty="0"/>
              <a:t> </a:t>
            </a:r>
            <a:r>
              <a:rPr lang="nl-NL" b="0" dirty="0" err="1"/>
              <a:t>mass</a:t>
            </a:r>
            <a:r>
              <a:rPr lang="nl-NL" b="0" dirty="0"/>
              <a:t> bins</a:t>
            </a:r>
            <a:endParaRPr lang="en-GB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5423CB-F9CE-BECD-87BC-09E242BEA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5808" y="2460734"/>
            <a:ext cx="5183188" cy="823912"/>
          </a:xfrm>
        </p:spPr>
        <p:txBody>
          <a:bodyPr/>
          <a:lstStyle/>
          <a:p>
            <a:r>
              <a:rPr lang="nl-NL" b="0" dirty="0" err="1"/>
              <a:t>Stronger</a:t>
            </a:r>
            <a:r>
              <a:rPr lang="nl-NL" b="0" dirty="0"/>
              <a:t> AGN feedback</a:t>
            </a:r>
            <a:endParaRPr lang="en-GB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6AAD2-A95C-0F19-71BB-9A83EBC32DCB}"/>
              </a:ext>
            </a:extLst>
          </p:cNvPr>
          <p:cNvSpPr txBox="1"/>
          <p:nvPr/>
        </p:nvSpPr>
        <p:spPr>
          <a:xfrm>
            <a:off x="836612" y="1677618"/>
            <a:ext cx="106960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 err="1"/>
              <a:t>Difference</a:t>
            </a:r>
            <a:r>
              <a:rPr lang="nl-NL" sz="2000" dirty="0"/>
              <a:t> </a:t>
            </a:r>
            <a:r>
              <a:rPr lang="nl-NL" sz="2000" dirty="0" err="1"/>
              <a:t>regular</a:t>
            </a:r>
            <a:r>
              <a:rPr lang="nl-NL" sz="2000" dirty="0"/>
              <a:t> and </a:t>
            </a:r>
            <a:r>
              <a:rPr lang="nl-NL" sz="2000" dirty="0" err="1"/>
              <a:t>stronger</a:t>
            </a:r>
            <a:r>
              <a:rPr lang="nl-NL" sz="2000" dirty="0"/>
              <a:t> AGN feedback insignificant in </a:t>
            </a:r>
            <a:r>
              <a:rPr lang="nl-NL" sz="2000" dirty="0" err="1"/>
              <a:t>terms</a:t>
            </a:r>
            <a:r>
              <a:rPr lang="nl-NL" sz="2000" dirty="0"/>
              <a:t> of RSD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High </a:t>
            </a:r>
            <a:r>
              <a:rPr lang="nl-NL" sz="2000" dirty="0" err="1"/>
              <a:t>mass</a:t>
            </a:r>
            <a:r>
              <a:rPr lang="nl-NL" sz="2000" dirty="0"/>
              <a:t> </a:t>
            </a:r>
            <a:r>
              <a:rPr lang="nl-NL" sz="2000" dirty="0" err="1"/>
              <a:t>galaxies</a:t>
            </a:r>
            <a:r>
              <a:rPr lang="nl-NL" sz="2000" dirty="0"/>
              <a:t> </a:t>
            </a:r>
            <a:r>
              <a:rPr lang="nl-NL" sz="2000" dirty="0" err="1"/>
              <a:t>often</a:t>
            </a:r>
            <a:r>
              <a:rPr lang="nl-NL" sz="2000" dirty="0"/>
              <a:t> </a:t>
            </a:r>
            <a:r>
              <a:rPr lang="nl-NL" sz="2000" dirty="0" err="1"/>
              <a:t>near</a:t>
            </a:r>
            <a:r>
              <a:rPr lang="nl-NL" sz="2000" dirty="0"/>
              <a:t> cluster centers and </a:t>
            </a:r>
            <a:r>
              <a:rPr lang="nl-NL" sz="2000" dirty="0" err="1"/>
              <a:t>thus</a:t>
            </a:r>
            <a:r>
              <a:rPr lang="nl-NL" sz="2000" dirty="0"/>
              <a:t> have </a:t>
            </a:r>
            <a:r>
              <a:rPr lang="nl-NL" sz="2000" dirty="0" err="1"/>
              <a:t>greater</a:t>
            </a:r>
            <a:r>
              <a:rPr lang="nl-NL" sz="2000" dirty="0"/>
              <a:t> random motion, but </a:t>
            </a:r>
            <a:r>
              <a:rPr lang="nl-NL" sz="2000" dirty="0" err="1"/>
              <a:t>dispersion</a:t>
            </a:r>
            <a:r>
              <a:rPr lang="nl-NL" sz="2000" dirty="0"/>
              <a:t> </a:t>
            </a:r>
            <a:r>
              <a:rPr lang="nl-NL" sz="2000" dirty="0" err="1"/>
              <a:t>decreases</a:t>
            </a:r>
            <a:r>
              <a:rPr lang="nl-NL" sz="2000" dirty="0"/>
              <a:t>! </a:t>
            </a:r>
          </a:p>
          <a:p>
            <a:endParaRPr lang="nl-NL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10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BAF1-16FD-30C5-1120-8B3AE269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Results</a:t>
            </a:r>
            <a:r>
              <a:rPr lang="nl-NL" b="1" dirty="0"/>
              <a:t>/</a:t>
            </a:r>
            <a:r>
              <a:rPr lang="nl-NL" b="1" dirty="0" err="1"/>
              <a:t>Discussion</a:t>
            </a:r>
            <a:r>
              <a:rPr lang="nl-NL" b="1" dirty="0"/>
              <a:t>: </a:t>
            </a:r>
            <a:r>
              <a:rPr lang="nl-NL" b="1" dirty="0" err="1"/>
              <a:t>Higher</a:t>
            </a:r>
            <a:r>
              <a:rPr lang="nl-NL" b="1" dirty="0"/>
              <a:t> </a:t>
            </a:r>
            <a:r>
              <a:rPr lang="nl-NL" b="1" dirty="0" err="1"/>
              <a:t>redshifts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B5FBB-C046-1605-D604-674E770F2B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16" y="1820700"/>
            <a:ext cx="7387384" cy="3693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07393-CA5E-5E84-7E41-08EA0F939A0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199" y="1690688"/>
                <a:ext cx="5487955" cy="4351338"/>
              </a:xfrm>
            </p:spPr>
            <p:txBody>
              <a:bodyPr/>
              <a:lstStyle/>
              <a:p>
                <a:r>
                  <a:rPr lang="nl-NL" dirty="0"/>
                  <a:t>For </a:t>
                </a:r>
                <a:r>
                  <a:rPr lang="nl-NL" dirty="0" err="1"/>
                  <a:t>higher</a:t>
                </a:r>
                <a:r>
                  <a:rPr lang="nl-NL" dirty="0"/>
                  <a:t> </a:t>
                </a:r>
                <a:r>
                  <a:rPr lang="nl-NL" dirty="0" err="1"/>
                  <a:t>redshifts</a:t>
                </a:r>
                <a:r>
                  <a:rPr lang="nl-NL" dirty="0"/>
                  <a:t>, we </a:t>
                </a:r>
                <a:r>
                  <a:rPr lang="nl-NL" dirty="0" err="1"/>
                  <a:t>see</a:t>
                </a:r>
                <a:r>
                  <a:rPr lang="nl-NL" dirty="0"/>
                  <a:t> that </a:t>
                </a:r>
                <a:r>
                  <a:rPr lang="nl-NL" dirty="0" err="1"/>
                  <a:t>the</a:t>
                </a:r>
                <a:r>
                  <a:rPr lang="nl-NL" dirty="0"/>
                  <a:t> RSD </a:t>
                </a:r>
                <a:r>
                  <a:rPr lang="nl-NL" dirty="0" err="1"/>
                  <a:t>peaks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</a:t>
                </a:r>
                <a:r>
                  <a:rPr lang="nl-NL" dirty="0" err="1"/>
                  <a:t>z</a:t>
                </a:r>
                <a:r>
                  <a:rPr lang="nl-NL" dirty="0"/>
                  <a:t>=0.5-1.0, </a:t>
                </a:r>
                <a:r>
                  <a:rPr lang="nl-NL" dirty="0" err="1"/>
                  <a:t>agrees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theoretical</a:t>
                </a:r>
                <a:r>
                  <a:rPr lang="nl-NL" dirty="0"/>
                  <a:t> peak of 1/(</a:t>
                </a:r>
                <a:r>
                  <a:rPr lang="nl-NL" dirty="0" err="1"/>
                  <a:t>aH</a:t>
                </a:r>
                <a:r>
                  <a:rPr lang="nl-NL" dirty="0"/>
                  <a:t>(a))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 ∙</m:t>
                        </m:r>
                        <m:acc>
                          <m:accPr>
                            <m:chr m:val="̂"/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𝑎𝐻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07393-CA5E-5E84-7E41-08EA0F939A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199" y="1690688"/>
                <a:ext cx="5487955" cy="4351338"/>
              </a:xfrm>
              <a:blipFill>
                <a:blip r:embed="rId3"/>
                <a:stretch>
                  <a:fillRect l="-1887" t="-2241" r="-5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8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E15F5-3EB6-B318-C3CB-611673FD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22" y="457199"/>
            <a:ext cx="6363478" cy="3181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0291F-DBE9-63BD-01AB-8BCDAC31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Conclusion</a:t>
            </a:r>
            <a:r>
              <a:rPr lang="nl-NL" b="1" dirty="0"/>
              <a:t>: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F22F-7955-EF1F-B2D2-E8D4CBDE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8625" cy="4351338"/>
          </a:xfrm>
        </p:spPr>
        <p:txBody>
          <a:bodyPr>
            <a:normAutofit fontScale="92500"/>
          </a:bodyPr>
          <a:lstStyle/>
          <a:p>
            <a:r>
              <a:rPr lang="nl-NL" dirty="0"/>
              <a:t>We </a:t>
            </a:r>
            <a:r>
              <a:rPr lang="nl-NL" dirty="0" err="1"/>
              <a:t>underestimate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RSD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</a:t>
            </a:r>
          </a:p>
          <a:p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reason</a:t>
            </a:r>
            <a:r>
              <a:rPr lang="nl-NL" dirty="0"/>
              <a:t>: we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consider</a:t>
            </a:r>
            <a:r>
              <a:rPr lang="nl-NL" dirty="0"/>
              <a:t> non-</a:t>
            </a:r>
            <a:r>
              <a:rPr lang="nl-NL" dirty="0" err="1"/>
              <a:t>linear</a:t>
            </a:r>
            <a:r>
              <a:rPr lang="nl-NL" dirty="0"/>
              <a:t> model </a:t>
            </a:r>
            <a:r>
              <a:rPr lang="nl-NL" dirty="0" err="1"/>
              <a:t>terms</a:t>
            </a:r>
            <a:endParaRPr lang="nl-NL" dirty="0"/>
          </a:p>
          <a:p>
            <a:pPr lvl="1"/>
            <a:r>
              <a:rPr lang="nl-NL" dirty="0"/>
              <a:t>Follow-up project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explore</a:t>
            </a:r>
            <a:r>
              <a:rPr lang="nl-NL" dirty="0"/>
              <a:t> these non-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valuable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positives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Divided</a:t>
            </a:r>
            <a:r>
              <a:rPr lang="nl-NL" dirty="0"/>
              <a:t> </a:t>
            </a:r>
            <a:r>
              <a:rPr lang="nl-NL" dirty="0" err="1"/>
              <a:t>grids</a:t>
            </a:r>
            <a:r>
              <a:rPr lang="nl-NL" dirty="0"/>
              <a:t> follow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expectations</a:t>
            </a:r>
            <a:endParaRPr lang="nl-NL" dirty="0"/>
          </a:p>
          <a:p>
            <a:pPr lvl="1"/>
            <a:r>
              <a:rPr lang="nl-NL" dirty="0"/>
              <a:t>Creative solution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D018-39FE-CAB5-27E2-75AD2232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44" y="3533044"/>
            <a:ext cx="6173755" cy="32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6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73FE-222C-5781-0E87-2D90A23D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</a:t>
            </a:r>
            <a:r>
              <a:rPr lang="nl-NL" b="1" dirty="0" err="1"/>
              <a:t>Galaxies</a:t>
            </a:r>
            <a:r>
              <a:rPr lang="nl-NL" b="1" dirty="0"/>
              <a:t> and </a:t>
            </a:r>
            <a:r>
              <a:rPr lang="nl-NL" b="1" dirty="0" err="1"/>
              <a:t>expansion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184D5-55AB-E17A-F629-EA305C357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637245" cy="36421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/>
                  <a:t>Doppler effect</a:t>
                </a:r>
              </a:p>
              <a:p>
                <a:pPr lvl="1"/>
                <a:r>
                  <a:rPr lang="el-GR" dirty="0"/>
                  <a:t>λ</a:t>
                </a:r>
                <a:r>
                  <a:rPr lang="nl-NL" dirty="0"/>
                  <a:t> from </a:t>
                </a:r>
                <a:r>
                  <a:rPr lang="nl-NL" dirty="0" err="1"/>
                  <a:t>receding</a:t>
                </a:r>
                <a:r>
                  <a:rPr lang="nl-NL" dirty="0"/>
                  <a:t> sources is </a:t>
                </a:r>
                <a:r>
                  <a:rPr lang="nl-NL" dirty="0" err="1"/>
                  <a:t>increased</a:t>
                </a:r>
                <a:r>
                  <a:rPr lang="nl-NL" dirty="0"/>
                  <a:t> (and </a:t>
                </a:r>
                <a:r>
                  <a:rPr lang="nl-NL" dirty="0" err="1"/>
                  <a:t>vice</a:t>
                </a:r>
                <a:r>
                  <a:rPr lang="nl-NL" dirty="0"/>
                  <a:t> versa)</a:t>
                </a:r>
                <a:endParaRPr lang="en-GB" dirty="0"/>
              </a:p>
              <a:p>
                <a:r>
                  <a:rPr lang="nl-NL" dirty="0" err="1"/>
                  <a:t>Hubble’s</a:t>
                </a:r>
                <a:r>
                  <a:rPr lang="nl-NL" dirty="0"/>
                  <a:t> </a:t>
                </a:r>
                <a:r>
                  <a:rPr lang="nl-NL" dirty="0" err="1"/>
                  <a:t>observations</a:t>
                </a:r>
                <a:r>
                  <a:rPr lang="nl-NL" dirty="0"/>
                  <a:t> of </a:t>
                </a:r>
                <a:r>
                  <a:rPr lang="nl-NL" dirty="0" err="1"/>
                  <a:t>distant</a:t>
                </a:r>
                <a:r>
                  <a:rPr lang="nl-NL" dirty="0"/>
                  <a:t> </a:t>
                </a:r>
                <a:r>
                  <a:rPr lang="nl-NL" dirty="0" err="1"/>
                  <a:t>galaxies</a:t>
                </a:r>
                <a:endParaRPr lang="nl-NL" dirty="0"/>
              </a:p>
              <a:p>
                <a:pPr lvl="1"/>
                <a:r>
                  <a:rPr lang="nl-NL" dirty="0"/>
                  <a:t>Light from far-</a:t>
                </a:r>
                <a:r>
                  <a:rPr lang="nl-NL" dirty="0" err="1"/>
                  <a:t>away</a:t>
                </a:r>
                <a:r>
                  <a:rPr lang="nl-NL" dirty="0"/>
                  <a:t> </a:t>
                </a:r>
                <a:r>
                  <a:rPr lang="nl-NL" dirty="0" err="1"/>
                  <a:t>galaxies</a:t>
                </a:r>
                <a:r>
                  <a:rPr lang="nl-NL" dirty="0"/>
                  <a:t> </a:t>
                </a:r>
                <a:r>
                  <a:rPr lang="nl-NL" dirty="0" err="1"/>
                  <a:t>appears</a:t>
                </a:r>
                <a:r>
                  <a:rPr lang="nl-NL" dirty="0"/>
                  <a:t> </a:t>
                </a:r>
                <a:r>
                  <a:rPr lang="nl-NL" dirty="0" err="1"/>
                  <a:t>redshifted</a:t>
                </a:r>
                <a:r>
                  <a:rPr lang="nl-NL" dirty="0"/>
                  <a:t>: </a:t>
                </a:r>
                <a:r>
                  <a:rPr lang="nl-NL" dirty="0" err="1"/>
                  <a:t>expansion</a:t>
                </a:r>
                <a:r>
                  <a:rPr lang="nl-NL" dirty="0"/>
                  <a:t>! </a:t>
                </a:r>
              </a:p>
              <a:p>
                <a:r>
                  <a:rPr lang="en-GB" dirty="0"/>
                  <a:t>Scale factor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nl-NL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encompasses expansion of the Universe</a:t>
                </a:r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184D5-55AB-E17A-F629-EA305C357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637245" cy="3642115"/>
              </a:xfrm>
              <a:blipFill>
                <a:blip r:embed="rId2"/>
                <a:stretch>
                  <a:fillRect l="-1622" t="-2508" r="-865" b="-3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FFBEA02-89D5-4F79-F2E7-F248BC42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44" y="2559844"/>
            <a:ext cx="5551385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3AC9-051E-5946-8F9C-9D5D9248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The </a:t>
            </a:r>
            <a:r>
              <a:rPr lang="nl-NL" b="1" dirty="0" err="1"/>
              <a:t>universe</a:t>
            </a:r>
            <a:r>
              <a:rPr lang="nl-NL" b="1" dirty="0"/>
              <a:t> at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largest</a:t>
            </a:r>
            <a:r>
              <a:rPr lang="nl-NL" b="1" dirty="0"/>
              <a:t> </a:t>
            </a:r>
            <a:r>
              <a:rPr lang="nl-NL" b="1" dirty="0" err="1"/>
              <a:t>scale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DEB63-082C-500E-2AB7-1F7EEDED1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142722" cy="45751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sz="3100" dirty="0"/>
                  <a:t>Universe has </a:t>
                </a:r>
                <a:r>
                  <a:rPr lang="en-GB" sz="3100" u="sng" dirty="0"/>
                  <a:t>filament</a:t>
                </a:r>
                <a:r>
                  <a:rPr lang="en-GB" sz="3100" dirty="0"/>
                  <a:t> structure: </a:t>
                </a:r>
                <a:r>
                  <a:rPr lang="en-GB" sz="3100" i="1" dirty="0"/>
                  <a:t>Cosmic Web</a:t>
                </a:r>
                <a:r>
                  <a:rPr lang="en-GB" sz="3100" dirty="0"/>
                  <a:t>! </a:t>
                </a:r>
              </a:p>
              <a:p>
                <a:pPr lvl="1"/>
                <a:r>
                  <a:rPr lang="en-GB" sz="3100" dirty="0"/>
                  <a:t>Filaments consist of galaxies, walls, ‘voids’</a:t>
                </a:r>
              </a:p>
              <a:p>
                <a:pPr lvl="1"/>
                <a:r>
                  <a:rPr lang="en-GB" sz="3100" dirty="0"/>
                  <a:t>‘Bright’ filaments imply massive galaxy clusters</a:t>
                </a:r>
              </a:p>
              <a:p>
                <a:pPr lvl="1"/>
                <a:r>
                  <a:rPr lang="en-GB" sz="3100" b="1" dirty="0"/>
                  <a:t>FLAMINGO</a:t>
                </a:r>
                <a:r>
                  <a:rPr lang="en-GB" sz="3100" dirty="0"/>
                  <a:t> is a (simulated) part of this web!</a:t>
                </a:r>
              </a:p>
              <a:p>
                <a:r>
                  <a:rPr lang="nl-NL" sz="3100" dirty="0" err="1"/>
                  <a:t>Peculiar</a:t>
                </a:r>
                <a:r>
                  <a:rPr lang="nl-NL" sz="3100" dirty="0"/>
                  <a:t> </a:t>
                </a:r>
                <a:r>
                  <a:rPr lang="nl-NL" sz="3100" dirty="0" err="1"/>
                  <a:t>velocity</a:t>
                </a:r>
                <a:r>
                  <a:rPr lang="nl-NL" sz="3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3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𝑝𝑒𝑐</m:t>
                        </m:r>
                      </m:sub>
                    </m:sSub>
                    <m:r>
                      <a:rPr lang="nl-NL" sz="3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l-NL" sz="31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NL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sz="3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nl-NL" sz="3100" dirty="0"/>
              </a:p>
              <a:p>
                <a:pPr lvl="1"/>
                <a:r>
                  <a:rPr lang="en-GB" sz="3100" dirty="0"/>
                  <a:t>‘Own’ velocity of galaxies apart from movement along expansion of spacetime</a:t>
                </a:r>
                <a:endParaRPr lang="nl-NL" sz="3100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DEB63-082C-500E-2AB7-1F7EEDED1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142722" cy="4575175"/>
              </a:xfrm>
              <a:blipFill>
                <a:blip r:embed="rId3"/>
                <a:stretch>
                  <a:fillRect l="-1661" t="-3063" r="-2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E4BEE9-F44A-D3CF-E922-DFF6ECFD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95" y="1658031"/>
            <a:ext cx="5142722" cy="42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8067E-13DB-D89A-B997-6C16FB710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1913699"/>
            <a:ext cx="6061204" cy="3030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209D5-1BEC-2F79-315E-A34BADC3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Power spectrum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783E-65A1-DC0F-B6E0-5926FFFC4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22642" cy="3576799"/>
          </a:xfrm>
        </p:spPr>
        <p:txBody>
          <a:bodyPr>
            <a:normAutofit/>
          </a:bodyPr>
          <a:lstStyle/>
          <a:p>
            <a:r>
              <a:rPr lang="nl-NL" b="1" dirty="0" err="1"/>
              <a:t>Density</a:t>
            </a:r>
            <a:r>
              <a:rPr lang="nl-NL" b="1" dirty="0"/>
              <a:t> </a:t>
            </a:r>
            <a:r>
              <a:rPr lang="nl-NL" b="1" dirty="0" err="1"/>
              <a:t>fluctuation</a:t>
            </a:r>
            <a:r>
              <a:rPr lang="nl-NL" b="1" dirty="0"/>
              <a:t> </a:t>
            </a:r>
            <a:r>
              <a:rPr lang="nl-NL" dirty="0" err="1"/>
              <a:t>strength</a:t>
            </a:r>
            <a:r>
              <a:rPr lang="nl-NL" dirty="0"/>
              <a:t> </a:t>
            </a:r>
            <a:r>
              <a:rPr lang="nl-NL" b="1" dirty="0"/>
              <a:t>P(k) </a:t>
            </a:r>
            <a:r>
              <a:rPr lang="nl-NL" dirty="0"/>
              <a:t>as a </a:t>
            </a:r>
            <a:r>
              <a:rPr lang="nl-NL" dirty="0" err="1"/>
              <a:t>function</a:t>
            </a:r>
            <a:r>
              <a:rPr lang="nl-NL" dirty="0"/>
              <a:t> of </a:t>
            </a:r>
            <a:r>
              <a:rPr lang="nl-NL" b="1" dirty="0" err="1"/>
              <a:t>scale</a:t>
            </a:r>
            <a:r>
              <a:rPr lang="nl-NL" b="1" dirty="0"/>
              <a:t> k </a:t>
            </a:r>
            <a:r>
              <a:rPr lang="nl-NL" dirty="0"/>
              <a:t>[h/</a:t>
            </a:r>
            <a:r>
              <a:rPr lang="nl-NL" dirty="0" err="1"/>
              <a:t>Mpc</a:t>
            </a:r>
            <a:r>
              <a:rPr lang="nl-NL" dirty="0"/>
              <a:t>]</a:t>
            </a:r>
          </a:p>
          <a:p>
            <a:r>
              <a:rPr lang="nl-NL" dirty="0" err="1"/>
              <a:t>Fourier</a:t>
            </a:r>
            <a:r>
              <a:rPr lang="nl-NL" dirty="0"/>
              <a:t> </a:t>
            </a:r>
            <a:r>
              <a:rPr lang="nl-NL" dirty="0" err="1"/>
              <a:t>Transform</a:t>
            </a:r>
            <a:r>
              <a:rPr lang="nl-NL" dirty="0"/>
              <a:t> of </a:t>
            </a:r>
            <a:r>
              <a:rPr lang="nl-NL" dirty="0" err="1"/>
              <a:t>density</a:t>
            </a:r>
            <a:r>
              <a:rPr lang="nl-NL" dirty="0"/>
              <a:t> contrast </a:t>
            </a:r>
            <a:r>
              <a:rPr lang="el-GR" dirty="0"/>
              <a:t>δ</a:t>
            </a:r>
            <a:r>
              <a:rPr lang="nl-NL" dirty="0"/>
              <a:t>(x)</a:t>
            </a:r>
          </a:p>
          <a:p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anisotropy</a:t>
            </a:r>
            <a:r>
              <a:rPr lang="nl-NL" dirty="0"/>
              <a:t>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FLAMINGO! </a:t>
            </a:r>
          </a:p>
          <a:p>
            <a:pPr marL="457200" lvl="1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1CC3-57B3-8352-6ECD-0A43F7443E9D}"/>
              </a:ext>
            </a:extLst>
          </p:cNvPr>
          <p:cNvSpPr txBox="1"/>
          <p:nvPr/>
        </p:nvSpPr>
        <p:spPr>
          <a:xfrm>
            <a:off x="1231641" y="6064898"/>
            <a:ext cx="438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Now that we have </a:t>
            </a:r>
            <a:r>
              <a:rPr lang="nl-NL" dirty="0" err="1"/>
              <a:t>the</a:t>
            </a:r>
            <a:r>
              <a:rPr lang="nl-NL" dirty="0"/>
              <a:t> background </a:t>
            </a:r>
            <a:r>
              <a:rPr lang="nl-NL" dirty="0" err="1"/>
              <a:t>covered</a:t>
            </a:r>
            <a:r>
              <a:rPr lang="nl-NL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ABB0E-1C5B-D692-EA78-93D176F0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55" y="2273494"/>
            <a:ext cx="5834092" cy="4049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5890E-72CB-3E1D-A0C4-E056278B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Introduction</a:t>
            </a:r>
            <a:r>
              <a:rPr lang="nl-NL" b="1" dirty="0"/>
              <a:t>: </a:t>
            </a:r>
            <a:r>
              <a:rPr lang="nl-NL" b="1" u="sng" dirty="0"/>
              <a:t>Redshift-Space </a:t>
            </a:r>
            <a:r>
              <a:rPr lang="nl-NL" b="1" u="sng" dirty="0" err="1"/>
              <a:t>Distortions</a:t>
            </a:r>
            <a:endParaRPr lang="en-GB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74C9-F873-F0D5-FAA8-DCCB2486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7543"/>
            <a:ext cx="5257800" cy="4609420"/>
          </a:xfrm>
        </p:spPr>
        <p:txBody>
          <a:bodyPr>
            <a:normAutofit/>
          </a:bodyPr>
          <a:lstStyle/>
          <a:p>
            <a:r>
              <a:rPr lang="nl-NL" dirty="0" err="1"/>
              <a:t>Two</a:t>
            </a:r>
            <a:r>
              <a:rPr lang="nl-NL" dirty="0"/>
              <a:t> ‘</a:t>
            </a:r>
            <a:r>
              <a:rPr lang="nl-NL" dirty="0" err="1"/>
              <a:t>distortion</a:t>
            </a:r>
            <a:r>
              <a:rPr lang="nl-NL" dirty="0"/>
              <a:t>’ </a:t>
            </a:r>
            <a:r>
              <a:rPr lang="nl-NL" dirty="0" err="1"/>
              <a:t>effects</a:t>
            </a:r>
            <a:r>
              <a:rPr lang="nl-NL" dirty="0"/>
              <a:t> </a:t>
            </a:r>
            <a:r>
              <a:rPr lang="nl-NL" dirty="0" err="1"/>
              <a:t>occur</a:t>
            </a:r>
            <a:r>
              <a:rPr lang="nl-NL" dirty="0"/>
              <a:t> on </a:t>
            </a:r>
            <a:r>
              <a:rPr lang="nl-NL" dirty="0" err="1"/>
              <a:t>both</a:t>
            </a:r>
            <a:r>
              <a:rPr lang="nl-NL" dirty="0"/>
              <a:t> small and large </a:t>
            </a:r>
            <a:r>
              <a:rPr lang="nl-NL" dirty="0" err="1"/>
              <a:t>scales</a:t>
            </a:r>
            <a:r>
              <a:rPr lang="nl-NL" dirty="0"/>
              <a:t> </a:t>
            </a:r>
          </a:p>
          <a:p>
            <a:r>
              <a:rPr lang="nl-NL" dirty="0"/>
              <a:t>Both of these ‘RSD’ </a:t>
            </a:r>
            <a:r>
              <a:rPr lang="nl-NL" dirty="0" err="1"/>
              <a:t>effects</a:t>
            </a:r>
            <a:r>
              <a:rPr lang="nl-NL" dirty="0"/>
              <a:t> </a:t>
            </a:r>
            <a:r>
              <a:rPr lang="nl-NL" dirty="0" err="1"/>
              <a:t>perturb</a:t>
            </a:r>
            <a:r>
              <a:rPr lang="nl-NL" dirty="0"/>
              <a:t> </a:t>
            </a:r>
            <a:r>
              <a:rPr lang="nl-NL" dirty="0" err="1"/>
              <a:t>Hubble’s</a:t>
            </a:r>
            <a:r>
              <a:rPr lang="nl-NL" dirty="0"/>
              <a:t> </a:t>
            </a:r>
            <a:r>
              <a:rPr lang="nl-NL" dirty="0" err="1"/>
              <a:t>law</a:t>
            </a:r>
            <a:endParaRPr lang="nl-NL" dirty="0"/>
          </a:p>
          <a:p>
            <a:pPr lvl="1"/>
            <a:r>
              <a:rPr lang="nl-NL" dirty="0" err="1"/>
              <a:t>Infalling</a:t>
            </a:r>
            <a:r>
              <a:rPr lang="nl-NL" dirty="0"/>
              <a:t> motion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toward</a:t>
            </a:r>
            <a:r>
              <a:rPr lang="nl-NL" dirty="0"/>
              <a:t> cluster center on large </a:t>
            </a:r>
            <a:r>
              <a:rPr lang="nl-NL" dirty="0" err="1"/>
              <a:t>scales</a:t>
            </a:r>
            <a:r>
              <a:rPr lang="nl-NL" dirty="0"/>
              <a:t>: </a:t>
            </a:r>
            <a:r>
              <a:rPr lang="nl-NL" b="1" dirty="0"/>
              <a:t>Kaiser effect </a:t>
            </a:r>
          </a:p>
          <a:p>
            <a:pPr lvl="1"/>
            <a:r>
              <a:rPr lang="nl-NL" dirty="0" err="1"/>
              <a:t>Virialized</a:t>
            </a:r>
            <a:r>
              <a:rPr lang="nl-NL" dirty="0"/>
              <a:t> </a:t>
            </a:r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dispersions</a:t>
            </a:r>
            <a:r>
              <a:rPr lang="nl-NL" dirty="0"/>
              <a:t> of </a:t>
            </a:r>
            <a:r>
              <a:rPr lang="nl-NL" dirty="0" err="1"/>
              <a:t>galaxies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clusters on small </a:t>
            </a:r>
            <a:r>
              <a:rPr lang="nl-NL" dirty="0" err="1"/>
              <a:t>scales</a:t>
            </a:r>
            <a:r>
              <a:rPr lang="nl-NL" dirty="0"/>
              <a:t>: </a:t>
            </a:r>
            <a:r>
              <a:rPr lang="nl-NL" b="1" dirty="0" err="1"/>
              <a:t>Fingers</a:t>
            </a:r>
            <a:r>
              <a:rPr lang="nl-NL" b="1" dirty="0"/>
              <a:t>-of-God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513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5F57D-E761-2687-1474-3D6981E4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30" y="1352936"/>
            <a:ext cx="5536170" cy="4152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9AC2-AF0A-ED7F-38B6-1701DFFA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</a:t>
            </a:r>
            <a:r>
              <a:rPr lang="nl-NL" b="1" dirty="0" err="1"/>
              <a:t>Creating</a:t>
            </a:r>
            <a:r>
              <a:rPr lang="nl-NL" b="1" dirty="0"/>
              <a:t> a </a:t>
            </a:r>
            <a:r>
              <a:rPr lang="nl-NL" b="1" dirty="0" err="1"/>
              <a:t>galaxy</a:t>
            </a:r>
            <a:r>
              <a:rPr lang="nl-NL" b="1" dirty="0"/>
              <a:t> </a:t>
            </a:r>
            <a:r>
              <a:rPr lang="nl-NL" b="1" dirty="0" err="1"/>
              <a:t>catalogue</a:t>
            </a:r>
            <a:r>
              <a:rPr lang="nl-NL" b="1" dirty="0"/>
              <a:t> 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D7082-D5D2-0BF4-0CA1-D50114418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0552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/>
                  <a:t>Use FLAMINGO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determine</a:t>
                </a:r>
                <a:r>
                  <a:rPr lang="nl-NL" dirty="0"/>
                  <a:t> </a:t>
                </a:r>
                <a:r>
                  <a:rPr lang="nl-NL" dirty="0" err="1"/>
                  <a:t>galaxy</a:t>
                </a:r>
                <a:r>
                  <a:rPr lang="nl-NL" dirty="0"/>
                  <a:t> </a:t>
                </a:r>
                <a:r>
                  <a:rPr lang="nl-NL" dirty="0" err="1"/>
                  <a:t>position</a:t>
                </a:r>
                <a:r>
                  <a:rPr lang="nl-NL" dirty="0"/>
                  <a:t>, </a:t>
                </a:r>
                <a:r>
                  <a:rPr lang="nl-NL" dirty="0" err="1"/>
                  <a:t>velocity</a:t>
                </a:r>
                <a:r>
                  <a:rPr lang="nl-NL" dirty="0"/>
                  <a:t>, </a:t>
                </a:r>
                <a:r>
                  <a:rPr lang="nl-NL" dirty="0" err="1"/>
                  <a:t>mass</a:t>
                </a:r>
                <a:endParaRPr lang="en-GB" dirty="0"/>
              </a:p>
              <a:p>
                <a:r>
                  <a:rPr lang="en-GB" dirty="0"/>
                  <a:t>Galaxy constraints</a:t>
                </a:r>
                <a:r>
                  <a:rPr lang="nl-NL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𝑔𝑎𝑙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nl-NL" dirty="0"/>
              </a:p>
              <a:p>
                <a:pPr lvl="1"/>
                <a:r>
                  <a:rPr lang="nl-NL" dirty="0"/>
                  <a:t>Stars </a:t>
                </a:r>
                <a:r>
                  <a:rPr lang="nl-NL" dirty="0" err="1"/>
                  <a:t>within</a:t>
                </a:r>
                <a:r>
                  <a:rPr lang="nl-NL" dirty="0"/>
                  <a:t> 50kpc of </a:t>
                </a:r>
                <a:r>
                  <a:rPr lang="nl-NL" dirty="0" err="1"/>
                  <a:t>C.o.M</a:t>
                </a:r>
                <a:r>
                  <a:rPr lang="nl-NL" dirty="0"/>
                  <a:t>. </a:t>
                </a:r>
              </a:p>
              <a:p>
                <a:r>
                  <a:rPr lang="nl-NL" dirty="0" err="1"/>
                  <a:t>Optimization</a:t>
                </a:r>
                <a:r>
                  <a:rPr lang="nl-NL" dirty="0"/>
                  <a:t> important</a:t>
                </a:r>
              </a:p>
              <a:p>
                <a:pPr lvl="1"/>
                <a:r>
                  <a:rPr lang="nl-NL" dirty="0"/>
                  <a:t>Loop </a:t>
                </a:r>
                <a:r>
                  <a:rPr lang="nl-NL" dirty="0" err="1"/>
                  <a:t>through</a:t>
                </a:r>
                <a:r>
                  <a:rPr lang="nl-NL" dirty="0"/>
                  <a:t> 13 </a:t>
                </a:r>
                <a:r>
                  <a:rPr lang="nl-NL" dirty="0" err="1"/>
                  <a:t>million</a:t>
                </a:r>
                <a:r>
                  <a:rPr lang="nl-NL" dirty="0"/>
                  <a:t> sub-</a:t>
                </a:r>
                <a:r>
                  <a:rPr lang="nl-NL" dirty="0" err="1"/>
                  <a:t>haloes</a:t>
                </a:r>
                <a:r>
                  <a:rPr lang="nl-NL" dirty="0"/>
                  <a:t>, </a:t>
                </a:r>
                <a:r>
                  <a:rPr lang="nl-NL" dirty="0" err="1"/>
                  <a:t>apply</a:t>
                </a:r>
                <a:r>
                  <a:rPr lang="nl-NL" dirty="0"/>
                  <a:t> </a:t>
                </a:r>
                <a:r>
                  <a:rPr lang="nl-NL" dirty="0" err="1"/>
                  <a:t>constraints</a:t>
                </a:r>
                <a:endParaRPr lang="nl-NL" dirty="0"/>
              </a:p>
              <a:p>
                <a:pPr lvl="1"/>
                <a:r>
                  <a:rPr lang="nl-NL" dirty="0"/>
                  <a:t>Solution: look-up </a:t>
                </a:r>
                <a:r>
                  <a:rPr lang="nl-NL" dirty="0" err="1"/>
                  <a:t>table</a:t>
                </a:r>
                <a:r>
                  <a:rPr lang="nl-NL" dirty="0"/>
                  <a:t>, </a:t>
                </a:r>
                <a:r>
                  <a:rPr lang="nl-NL" dirty="0" err="1"/>
                  <a:t>requires</a:t>
                </a:r>
                <a:r>
                  <a:rPr lang="nl-NL" dirty="0"/>
                  <a:t> extra </a:t>
                </a:r>
                <a:r>
                  <a:rPr lang="nl-NL" dirty="0" err="1"/>
                  <a:t>mask</a:t>
                </a:r>
                <a:r>
                  <a:rPr lang="nl-NL" dirty="0"/>
                  <a:t>, but </a:t>
                </a:r>
                <a:r>
                  <a:rPr lang="nl-NL" dirty="0" err="1"/>
                  <a:t>significantly</a:t>
                </a:r>
                <a:r>
                  <a:rPr lang="nl-NL" dirty="0"/>
                  <a:t> </a:t>
                </a:r>
                <a:r>
                  <a:rPr lang="nl-NL" dirty="0" err="1"/>
                  <a:t>faster</a:t>
                </a:r>
                <a:r>
                  <a:rPr lang="nl-NL" dirty="0"/>
                  <a:t>! </a:t>
                </a:r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D7082-D5D2-0BF4-0CA1-D50114418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0552" cy="4351338"/>
              </a:xfrm>
              <a:blipFill>
                <a:blip r:embed="rId3"/>
                <a:stretch>
                  <a:fillRect l="-191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2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2EA4-D7B2-2D47-9A5C-A248A1F0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Redshift-</a:t>
            </a:r>
            <a:r>
              <a:rPr lang="nl-NL" b="1" dirty="0" err="1"/>
              <a:t>space</a:t>
            </a:r>
            <a:r>
              <a:rPr lang="nl-NL" b="1" dirty="0"/>
              <a:t> </a:t>
            </a:r>
            <a:r>
              <a:rPr lang="nl-NL" b="1" dirty="0" err="1"/>
              <a:t>positions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E4D6E-BE92-228C-550D-E554EFFA2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653" y="1816294"/>
                <a:ext cx="4640425" cy="4351338"/>
              </a:xfrm>
            </p:spPr>
            <p:txBody>
              <a:bodyPr/>
              <a:lstStyle/>
              <a:p>
                <a:r>
                  <a:rPr lang="nl-NL" dirty="0"/>
                  <a:t>How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convert</a:t>
                </a:r>
                <a:r>
                  <a:rPr lang="nl-NL" dirty="0"/>
                  <a:t> real-</a:t>
                </a:r>
                <a:r>
                  <a:rPr lang="nl-NL" dirty="0" err="1"/>
                  <a:t>space</a:t>
                </a:r>
                <a:r>
                  <a:rPr lang="nl-NL" dirty="0"/>
                  <a:t> </a:t>
                </a:r>
                <a:r>
                  <a:rPr lang="nl-NL" dirty="0" err="1"/>
                  <a:t>positions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redshift</a:t>
                </a:r>
                <a:r>
                  <a:rPr lang="nl-NL" dirty="0"/>
                  <a:t> </a:t>
                </a:r>
                <a:r>
                  <a:rPr lang="nl-NL" dirty="0" err="1"/>
                  <a:t>space</a:t>
                </a:r>
                <a:r>
                  <a:rPr lang="nl-NL" dirty="0"/>
                  <a:t>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 ∙</m:t>
                        </m:r>
                        <m:acc>
                          <m:accPr>
                            <m:chr m:val="̂"/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𝑎𝐻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nl-N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,</a:t>
                </a:r>
                <a:endParaRPr lang="nl-NL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sSup>
                          <m:sSup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rad>
                  </m:oMath>
                </a14:m>
                <a:endParaRPr lang="nl-NL" dirty="0"/>
              </a:p>
              <a:p>
                <a:r>
                  <a:rPr lang="nl-NL" dirty="0"/>
                  <a:t>On 1-10 </a:t>
                </a:r>
                <a:r>
                  <a:rPr lang="nl-NL" dirty="0" err="1"/>
                  <a:t>Mpc</a:t>
                </a:r>
                <a:r>
                  <a:rPr lang="nl-NL" dirty="0"/>
                  <a:t> </a:t>
                </a:r>
                <a:r>
                  <a:rPr lang="nl-NL" dirty="0" err="1"/>
                  <a:t>scale</a:t>
                </a:r>
                <a:r>
                  <a:rPr lang="nl-NL" dirty="0"/>
                  <a:t>, </a:t>
                </a:r>
                <a:r>
                  <a:rPr lang="nl-NL" dirty="0" err="1"/>
                  <a:t>galaxies</a:t>
                </a:r>
                <a:r>
                  <a:rPr lang="nl-NL" dirty="0"/>
                  <a:t> shift </a:t>
                </a:r>
                <a:r>
                  <a:rPr lang="nl-NL" dirty="0" err="1"/>
                  <a:t>toward</a:t>
                </a:r>
                <a:r>
                  <a:rPr lang="nl-NL" dirty="0"/>
                  <a:t> cluster center (in </a:t>
                </a:r>
                <a:r>
                  <a:rPr lang="nl-NL" dirty="0" err="1"/>
                  <a:t>redshift-space</a:t>
                </a:r>
                <a:r>
                  <a:rPr lang="nl-NL" dirty="0"/>
                  <a:t>)</a:t>
                </a:r>
              </a:p>
              <a:p>
                <a:r>
                  <a:rPr lang="nl-NL" dirty="0" err="1"/>
                  <a:t>Stronger</a:t>
                </a:r>
                <a:r>
                  <a:rPr lang="nl-NL" dirty="0"/>
                  <a:t> effect closer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filaments</a:t>
                </a:r>
                <a:r>
                  <a:rPr lang="nl-NL" dirty="0"/>
                  <a:t>/cluster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E4D6E-BE92-228C-550D-E554EFFA2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653" y="1816294"/>
                <a:ext cx="4640425" cy="4351338"/>
              </a:xfrm>
              <a:blipFill>
                <a:blip r:embed="rId2"/>
                <a:stretch>
                  <a:fillRect l="-2365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F4F0C5-A5AE-0AD9-9217-4BC32161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41" y="1449138"/>
            <a:ext cx="6291325" cy="4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6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B818C-51B4-8C49-3581-DF4E1056E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24" y="3429000"/>
            <a:ext cx="4126810" cy="3288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EA79E-D726-F6C0-7C33-07DC016F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23" y="1027906"/>
            <a:ext cx="3127412" cy="2491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481D5D-7D12-AA0F-40FE-01785F51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88" y="0"/>
            <a:ext cx="3127412" cy="2345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75E34-D7CC-CB21-A87F-92EF5493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76592" cy="1325563"/>
          </a:xfrm>
        </p:spPr>
        <p:txBody>
          <a:bodyPr/>
          <a:lstStyle/>
          <a:p>
            <a:r>
              <a:rPr lang="nl-NL" b="1" dirty="0" err="1"/>
              <a:t>Methods</a:t>
            </a:r>
            <a:r>
              <a:rPr lang="nl-NL" b="1" dirty="0"/>
              <a:t>: 2D power-spectrum </a:t>
            </a:r>
            <a:r>
              <a:rPr lang="nl-NL" b="1" dirty="0" err="1"/>
              <a:t>grid</a:t>
            </a:r>
            <a:r>
              <a:rPr lang="nl-NL" b="1" dirty="0"/>
              <a:t>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A0075-ECC0-B9BF-83D3-F9F61CD66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0470" cy="4351338"/>
              </a:xfrm>
            </p:spPr>
            <p:txBody>
              <a:bodyPr>
                <a:normAutofit/>
              </a:bodyPr>
              <a:lstStyle/>
              <a:p>
                <a:r>
                  <a:rPr lang="nl-NL" dirty="0" err="1"/>
                  <a:t>FFTPower</a:t>
                </a:r>
                <a:r>
                  <a:rPr lang="nl-NL" dirty="0"/>
                  <a:t> from </a:t>
                </a:r>
                <a:r>
                  <a:rPr lang="nl-NL" dirty="0" err="1"/>
                  <a:t>nbodykit</a:t>
                </a:r>
                <a:r>
                  <a:rPr lang="nl-NL" dirty="0"/>
                  <a:t> </a:t>
                </a:r>
                <a:r>
                  <a:rPr lang="nl-NL" dirty="0" err="1"/>
                  <a:t>calculates</a:t>
                </a:r>
                <a:r>
                  <a:rPr lang="nl-NL" dirty="0"/>
                  <a:t> P(k) from </a:t>
                </a:r>
                <a:r>
                  <a:rPr lang="nl-NL" dirty="0" err="1"/>
                  <a:t>galaxy</a:t>
                </a:r>
                <a:r>
                  <a:rPr lang="nl-NL" dirty="0"/>
                  <a:t> </a:t>
                </a:r>
                <a:r>
                  <a:rPr lang="nl-NL" dirty="0" err="1"/>
                  <a:t>catalogue</a:t>
                </a:r>
                <a:endParaRPr lang="nl-NL" dirty="0"/>
              </a:p>
              <a:p>
                <a:pPr lvl="1"/>
                <a:r>
                  <a:rPr lang="nl-NL" dirty="0" err="1"/>
                  <a:t>Outputs</a:t>
                </a:r>
                <a:r>
                  <a:rPr lang="nl-NL" dirty="0"/>
                  <a:t> (</a:t>
                </a:r>
                <a:r>
                  <a:rPr lang="el-GR" dirty="0"/>
                  <a:t>μ</a:t>
                </a:r>
                <a:r>
                  <a:rPr lang="nl-NL" dirty="0"/>
                  <a:t>,</a:t>
                </a:r>
                <a:r>
                  <a:rPr lang="nl-NL" dirty="0" err="1"/>
                  <a:t>k,P</a:t>
                </a:r>
                <a:r>
                  <a:rPr lang="nl-NL" dirty="0"/>
                  <a:t>(k,</a:t>
                </a:r>
                <a:r>
                  <a:rPr lang="el-GR" dirty="0"/>
                  <a:t>μ</a:t>
                </a:r>
                <a:r>
                  <a:rPr lang="nl-NL" dirty="0"/>
                  <a:t>))</a:t>
                </a:r>
              </a:p>
              <a:p>
                <a:pPr lvl="1"/>
                <a:r>
                  <a:rPr lang="el-GR" dirty="0"/>
                  <a:t>μ</a:t>
                </a:r>
                <a:r>
                  <a:rPr lang="nl-NL" dirty="0"/>
                  <a:t> = </a:t>
                </a:r>
                <a:r>
                  <a:rPr lang="nl-NL" dirty="0" err="1"/>
                  <a:t>cos</a:t>
                </a:r>
                <a:r>
                  <a:rPr lang="nl-NL" dirty="0"/>
                  <a:t>(</a:t>
                </a:r>
                <a:r>
                  <a:rPr lang="el-GR" dirty="0"/>
                  <a:t>θ</a:t>
                </a:r>
                <a:r>
                  <a:rPr lang="nl-NL" dirty="0"/>
                  <a:t>),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k</m:t>
                    </m:r>
                    <m:rad>
                      <m:radPr>
                        <m:degHide m:val="on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dirty="0"/>
                              <m:t>μ</m:t>
                            </m:r>
                          </m:e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nl-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nl-NL" dirty="0"/>
                  <a:t> = k</a:t>
                </a:r>
                <a:r>
                  <a:rPr lang="el-GR" dirty="0"/>
                  <a:t>μ</a:t>
                </a:r>
                <a:r>
                  <a:rPr lang="nl-NL" dirty="0"/>
                  <a:t>}</a:t>
                </a:r>
              </a:p>
              <a:p>
                <a:r>
                  <a:rPr lang="nl-NL" dirty="0" err="1"/>
                  <a:t>However</a:t>
                </a:r>
                <a:r>
                  <a:rPr lang="nl-NL" dirty="0"/>
                  <a:t>, missing </a:t>
                </a:r>
                <a:r>
                  <a:rPr lang="nl-NL" dirty="0" err="1"/>
                  <a:t>grid</a:t>
                </a:r>
                <a:r>
                  <a:rPr lang="nl-NL" dirty="0"/>
                  <a:t> points at low </a:t>
                </a:r>
                <a:r>
                  <a:rPr lang="el-GR" dirty="0"/>
                  <a:t>θ</a:t>
                </a:r>
                <a:r>
                  <a:rPr lang="nl-NL" dirty="0"/>
                  <a:t>..</a:t>
                </a:r>
              </a:p>
              <a:p>
                <a:pPr lvl="1"/>
                <a:r>
                  <a:rPr lang="nl-NL" dirty="0"/>
                  <a:t>Solution: </a:t>
                </a:r>
                <a:r>
                  <a:rPr lang="nl-NL" dirty="0" err="1"/>
                  <a:t>custom</a:t>
                </a:r>
                <a:r>
                  <a:rPr lang="nl-NL" dirty="0"/>
                  <a:t>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/>
                          <m:t>⊥</m:t>
                        </m:r>
                      </m:sub>
                    </m:sSub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nl-NL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sub>
                    </m:sSub>
                    <m:r>
                      <a:rPr lang="nl-NL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nl-NL" dirty="0"/>
              </a:p>
              <a:p>
                <a:r>
                  <a:rPr lang="nl-NL" dirty="0" err="1"/>
                  <a:t>Compute</a:t>
                </a:r>
                <a:r>
                  <a:rPr lang="nl-NL" dirty="0"/>
                  <a:t> 2D P(k) </a:t>
                </a:r>
                <a:r>
                  <a:rPr lang="nl-NL" dirty="0" err="1"/>
                  <a:t>grids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both</a:t>
                </a:r>
                <a:r>
                  <a:rPr lang="nl-NL" dirty="0"/>
                  <a:t> real- and </a:t>
                </a:r>
                <a:r>
                  <a:rPr lang="nl-NL" dirty="0" err="1"/>
                  <a:t>redshift-space</a:t>
                </a:r>
                <a:r>
                  <a:rPr lang="nl-NL" dirty="0"/>
                  <a:t> </a:t>
                </a:r>
                <a:r>
                  <a:rPr lang="nl-NL" dirty="0" err="1"/>
                  <a:t>positions</a:t>
                </a:r>
                <a:endParaRPr lang="nl-NL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3A0075-ECC0-B9BF-83D3-F9F61CD66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0470" cy="4351338"/>
              </a:xfrm>
              <a:blipFill>
                <a:blip r:embed="rId5"/>
                <a:stretch>
                  <a:fillRect l="-1827" t="-2241" r="-1320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68EA3-CFDF-8A4F-AA5C-BA4538FD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5331"/>
            <a:ext cx="6410131" cy="3471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E0EA6-67E6-4D2D-02AD-BE2E1523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The real- and </a:t>
            </a:r>
            <a:r>
              <a:rPr lang="nl-NL" b="1" dirty="0" err="1"/>
              <a:t>redshift</a:t>
            </a:r>
            <a:r>
              <a:rPr lang="nl-NL" b="1" dirty="0"/>
              <a:t> </a:t>
            </a:r>
            <a:r>
              <a:rPr lang="nl-NL" b="1" dirty="0" err="1"/>
              <a:t>position</a:t>
            </a:r>
            <a:r>
              <a:rPr lang="nl-NL" b="1" dirty="0"/>
              <a:t> </a:t>
            </a:r>
            <a:r>
              <a:rPr lang="nl-NL" b="1" dirty="0" err="1"/>
              <a:t>grids</a:t>
            </a:r>
            <a:r>
              <a:rPr lang="nl-NL" b="1" dirty="0"/>
              <a:t> </a:t>
            </a:r>
            <a:r>
              <a:rPr lang="nl-NL" b="1" dirty="0" err="1"/>
              <a:t>before</a:t>
            </a:r>
            <a:r>
              <a:rPr lang="nl-NL" b="1" dirty="0"/>
              <a:t> (</a:t>
            </a:r>
            <a:r>
              <a:rPr lang="nl-NL" b="1" dirty="0" err="1"/>
              <a:t>left</a:t>
            </a:r>
            <a:r>
              <a:rPr lang="nl-NL" b="1" dirty="0"/>
              <a:t>) and </a:t>
            </a:r>
            <a:r>
              <a:rPr lang="nl-NL" b="1" dirty="0" err="1"/>
              <a:t>after</a:t>
            </a:r>
            <a:r>
              <a:rPr lang="nl-NL" b="1" dirty="0"/>
              <a:t> (right) re-</a:t>
            </a:r>
            <a:r>
              <a:rPr lang="nl-NL" b="1" dirty="0" err="1"/>
              <a:t>binning</a:t>
            </a:r>
            <a:endParaRPr lang="en-GB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E5D29B-78B6-EC9C-D067-334C1756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2173992"/>
            <a:ext cx="6183086" cy="3424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CB896E-1D70-F8CA-FE73-7193DFFBD279}"/>
                  </a:ext>
                </a:extLst>
              </p:cNvPr>
              <p:cNvSpPr txBox="1"/>
              <p:nvPr/>
            </p:nvSpPr>
            <p:spPr>
              <a:xfrm>
                <a:off x="1026367" y="5850294"/>
                <a:ext cx="6923315" cy="7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Next step: </a:t>
                </a:r>
                <a:r>
                  <a:rPr lang="nl-NL" sz="2800" dirty="0" err="1"/>
                  <a:t>modelling</a:t>
                </a:r>
                <a:r>
                  <a:rPr lang="nl-NL" sz="2800" dirty="0"/>
                  <a:t> </a:t>
                </a:r>
                <a:r>
                  <a:rPr lang="nl-NL" sz="2800" dirty="0" err="1"/>
                  <a:t>the</a:t>
                </a:r>
                <a:r>
                  <a:rPr lang="nl-NL" sz="2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𝑅𝑆𝐷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nl-NL" sz="2800" b="0" i="1" dirty="0" smtClean="0"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r>
                      <a:rPr lang="nl-NL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2800" dirty="0"/>
                  <a:t> </a:t>
                </a:r>
                <a:r>
                  <a:rPr lang="nl-NL" sz="2800" dirty="0" err="1"/>
                  <a:t>grid</a:t>
                </a:r>
                <a:r>
                  <a:rPr lang="nl-NL" sz="2800" dirty="0"/>
                  <a:t>! But first…  </a:t>
                </a:r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CB896E-1D70-F8CA-FE73-7193DFFB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7" y="5850294"/>
                <a:ext cx="6923315" cy="758669"/>
              </a:xfrm>
              <a:prstGeom prst="rect">
                <a:avLst/>
              </a:prstGeom>
              <a:blipFill>
                <a:blip r:embed="rId4"/>
                <a:stretch>
                  <a:fillRect l="-1761" r="-3433" b="-4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525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8128</TotalTime>
  <Words>829</Words>
  <Application>Microsoft Office PowerPoint</Application>
  <PresentationFormat>Widescreen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Kantoorthema</vt:lpstr>
      <vt:lpstr>How feedback influences galaxy redshift-space distortions  </vt:lpstr>
      <vt:lpstr>Introduction: Galaxies and expansion</vt:lpstr>
      <vt:lpstr>Introduction: The universe at the largest scale </vt:lpstr>
      <vt:lpstr>Introduction: Power spectrum</vt:lpstr>
      <vt:lpstr>Introduction: Redshift-Space Distortions</vt:lpstr>
      <vt:lpstr>Methods: Creating a galaxy catalogue </vt:lpstr>
      <vt:lpstr>Methods: Redshift-space positions</vt:lpstr>
      <vt:lpstr>Methods: 2D power-spectrum grid </vt:lpstr>
      <vt:lpstr>The real- and redshift position grids before (left) and after (right) re-binning</vt:lpstr>
      <vt:lpstr>Methods: Weights</vt:lpstr>
      <vt:lpstr>Methods: Redshift-Space Distortion model</vt:lpstr>
      <vt:lpstr>Methods: different simulations</vt:lpstr>
      <vt:lpstr>Results/Discussion: Weight </vt:lpstr>
      <vt:lpstr>Results/Discussion: Model comparison</vt:lpstr>
      <vt:lpstr>Results/Discussion: Best model of divided grid</vt:lpstr>
      <vt:lpstr>Results/Discussion: Different mass bins</vt:lpstr>
      <vt:lpstr>Results/Discussion: Higher redshifts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Jim van Veenhuyzen</dc:creator>
  <cp:lastModifiedBy>Jim van Veenhuyzen</cp:lastModifiedBy>
  <cp:revision>267</cp:revision>
  <dcterms:created xsi:type="dcterms:W3CDTF">2024-06-04T09:18:36Z</dcterms:created>
  <dcterms:modified xsi:type="dcterms:W3CDTF">2024-06-10T23:08:47Z</dcterms:modified>
</cp:coreProperties>
</file>